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9" r:id="rId4"/>
    <p:sldId id="260" r:id="rId5"/>
    <p:sldId id="262" r:id="rId6"/>
    <p:sldId id="265" r:id="rId7"/>
    <p:sldId id="263" r:id="rId8"/>
    <p:sldId id="261" r:id="rId9"/>
    <p:sldId id="266" r:id="rId10"/>
    <p:sldId id="267" r:id="rId11"/>
    <p:sldId id="268" r:id="rId12"/>
    <p:sldId id="275" r:id="rId13"/>
    <p:sldId id="269" r:id="rId14"/>
    <p:sldId id="270" r:id="rId15"/>
    <p:sldId id="271" r:id="rId16"/>
    <p:sldId id="273" r:id="rId17"/>
    <p:sldId id="276" r:id="rId18"/>
    <p:sldId id="277" r:id="rId19"/>
    <p:sldId id="279" r:id="rId20"/>
    <p:sldId id="280" r:id="rId21"/>
    <p:sldId id="272" r:id="rId22"/>
    <p:sldId id="281" r:id="rId23"/>
    <p:sldId id="28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180" y="312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속성</a:t>
            </a:r>
            <a:r>
              <a:rPr lang="en-US" altLang="ko-KR" sz="4400" dirty="0"/>
              <a:t>&amp;</a:t>
            </a:r>
            <a:r>
              <a:rPr lang="ko-KR" altLang="en-US" sz="4400" dirty="0"/>
              <a:t>강인도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격파 상태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6418C9-3294-4637-BB82-19BBD8CF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80" y="1449387"/>
            <a:ext cx="4553617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060210-68FA-44CD-B210-D8C8A5DB15CA}"/>
              </a:ext>
            </a:extLst>
          </p:cNvPr>
          <p:cNvSpPr>
            <a:spLocks noChangeAspect="1"/>
          </p:cNvSpPr>
          <p:nvPr/>
        </p:nvSpPr>
        <p:spPr>
          <a:xfrm>
            <a:off x="2290519" y="2579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AE88FC-9293-4F7D-B1FC-BF7F201E07EE}"/>
              </a:ext>
            </a:extLst>
          </p:cNvPr>
          <p:cNvSpPr>
            <a:spLocks noChangeAspect="1"/>
          </p:cNvSpPr>
          <p:nvPr/>
        </p:nvSpPr>
        <p:spPr>
          <a:xfrm>
            <a:off x="2290519" y="3429000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116842-3271-431D-87E9-FEAEDA2BBD99}"/>
              </a:ext>
            </a:extLst>
          </p:cNvPr>
          <p:cNvSpPr>
            <a:spLocks noChangeAspect="1"/>
          </p:cNvSpPr>
          <p:nvPr/>
        </p:nvSpPr>
        <p:spPr>
          <a:xfrm>
            <a:off x="2290519" y="4397029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6044763-7166-46EC-AB90-66AF339E3A9F}"/>
              </a:ext>
            </a:extLst>
          </p:cNvPr>
          <p:cNvSpPr>
            <a:spLocks noChangeAspect="1"/>
          </p:cNvSpPr>
          <p:nvPr/>
        </p:nvSpPr>
        <p:spPr>
          <a:xfrm>
            <a:off x="4532158" y="2435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658A0F4-531A-4112-85EE-96B553B6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32008"/>
              </p:ext>
            </p:extLst>
          </p:nvPr>
        </p:nvGraphicFramePr>
        <p:xfrm>
          <a:off x="4820158" y="3525116"/>
          <a:ext cx="5390197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5046980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행동 게이지가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100%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되어 행동을 할 수 있는가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몬스터가 행동을 하지 못할 경우 약점 격파 상태는 유지된다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강인도가 최대치 만큼 회복된다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023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약점 격파 상태가 해제된다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4B51C1-9CB2-40CC-8E78-FA2E9F372816}"/>
              </a:ext>
            </a:extLst>
          </p:cNvPr>
          <p:cNvSpPr txBox="1"/>
          <p:nvPr/>
        </p:nvSpPr>
        <p:spPr>
          <a:xfrm>
            <a:off x="4820157" y="4744316"/>
            <a:ext cx="5390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몬스터의 강인도는 몬스터 별로 다르며 일반</a:t>
            </a:r>
            <a:r>
              <a:rPr lang="en-US" altLang="ko-KR" sz="1000" dirty="0"/>
              <a:t>,</a:t>
            </a:r>
            <a:r>
              <a:rPr lang="ko-KR" altLang="en-US" sz="1000" dirty="0"/>
              <a:t> 정예</a:t>
            </a:r>
            <a:r>
              <a:rPr lang="en-US" altLang="ko-KR" sz="1000" dirty="0"/>
              <a:t>, </a:t>
            </a:r>
            <a:r>
              <a:rPr lang="ko-KR" altLang="en-US" sz="1000" dirty="0"/>
              <a:t>보스 몬스터 순으로 수치가 극변한다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8240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57578B-1E93-4B21-B6CB-900C4022BC83}"/>
              </a:ext>
            </a:extLst>
          </p:cNvPr>
          <p:cNvSpPr/>
          <p:nvPr/>
        </p:nvSpPr>
        <p:spPr>
          <a:xfrm>
            <a:off x="1028701" y="1491029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사전 준비</a:t>
            </a:r>
            <a:endParaRPr lang="en-US" altLang="ko-KR" dirty="0"/>
          </a:p>
          <a:p>
            <a:pPr algn="ctr"/>
            <a:r>
              <a:rPr lang="ko-KR" altLang="en-US" dirty="0"/>
              <a:t>비술</a:t>
            </a:r>
            <a:r>
              <a:rPr lang="en-US" altLang="ko-KR" dirty="0"/>
              <a:t>(</a:t>
            </a:r>
            <a:r>
              <a:rPr lang="ko-KR" altLang="en-US" dirty="0"/>
              <a:t>자신 팀원 상대 장판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HP </a:t>
            </a:r>
            <a:r>
              <a:rPr lang="ko-KR" altLang="en-US" dirty="0" err="1"/>
              <a:t>필살기</a:t>
            </a:r>
            <a:r>
              <a:rPr lang="ko-KR" altLang="en-US" dirty="0"/>
              <a:t> 게이지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04516-D51E-4566-BC17-A9E36087841D}"/>
              </a:ext>
            </a:extLst>
          </p:cNvPr>
          <p:cNvSpPr/>
          <p:nvPr/>
        </p:nvSpPr>
        <p:spPr>
          <a:xfrm>
            <a:off x="4229101" y="1499821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 개시</a:t>
            </a:r>
            <a:endParaRPr lang="en-US" altLang="ko-KR" dirty="0"/>
          </a:p>
          <a:p>
            <a:pPr algn="ctr"/>
            <a:r>
              <a:rPr lang="ko-KR" altLang="en-US" dirty="0"/>
              <a:t>피격 선공 약점 공격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A9667D-7B1A-42A5-9E17-1A52C2614427}"/>
              </a:ext>
            </a:extLst>
          </p:cNvPr>
          <p:cNvSpPr/>
          <p:nvPr/>
        </p:nvSpPr>
        <p:spPr>
          <a:xfrm>
            <a:off x="184640" y="2767989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 순서 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F2995-0C0A-49D3-8AE9-113B1733D27A}"/>
              </a:ext>
            </a:extLst>
          </p:cNvPr>
          <p:cNvSpPr/>
          <p:nvPr/>
        </p:nvSpPr>
        <p:spPr>
          <a:xfrm>
            <a:off x="580294" y="3699974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예외 </a:t>
            </a:r>
            <a:endParaRPr lang="en-US" altLang="ko-KR" dirty="0"/>
          </a:p>
          <a:p>
            <a:pPr algn="ctr"/>
            <a:r>
              <a:rPr lang="ko-KR" altLang="en-US" dirty="0" err="1"/>
              <a:t>필살기</a:t>
            </a:r>
            <a:r>
              <a:rPr lang="ko-KR" altLang="en-US" dirty="0"/>
              <a:t> 및 추가 공격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EE5FF-2E57-46AD-AE6A-8F95C0EF63A1}"/>
              </a:ext>
            </a:extLst>
          </p:cNvPr>
          <p:cNvSpPr/>
          <p:nvPr/>
        </p:nvSpPr>
        <p:spPr>
          <a:xfrm>
            <a:off x="8937336" y="2963007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 종료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80ABFB-8193-451D-A1DA-70DE80DA6A11}"/>
              </a:ext>
            </a:extLst>
          </p:cNvPr>
          <p:cNvSpPr/>
          <p:nvPr/>
        </p:nvSpPr>
        <p:spPr>
          <a:xfrm>
            <a:off x="6278209" y="2762310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 시스템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B655A3-3554-4DFC-ADE4-1BE2D2EE6A78}"/>
              </a:ext>
            </a:extLst>
          </p:cNvPr>
          <p:cNvSpPr/>
          <p:nvPr/>
        </p:nvSpPr>
        <p:spPr>
          <a:xfrm>
            <a:off x="6972301" y="3694295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 </a:t>
            </a:r>
            <a:r>
              <a:rPr lang="ko-KR" altLang="en-US" dirty="0"/>
              <a:t>전투 시스템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067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19A5E5-1194-64DF-0E1A-DF1A91AD31A5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-56820" y="2709000"/>
            <a:chExt cx="12302866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-56820" y="2709000"/>
              <a:ext cx="1800000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사전 준비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시작하기 전에 사전 준비를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2567894" y="2709000"/>
              <a:ext cx="1800000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08719BF-F839-E6CE-1ADF-07D7261DA507}"/>
                </a:ext>
              </a:extLst>
            </p:cNvPr>
            <p:cNvGrpSpPr/>
            <p:nvPr/>
          </p:nvGrpSpPr>
          <p:grpSpPr>
            <a:xfrm>
              <a:off x="5196000" y="2709000"/>
              <a:ext cx="1800000" cy="1440000"/>
              <a:chOff x="1412664" y="4843944"/>
              <a:chExt cx="1800000" cy="1440000"/>
            </a:xfrm>
          </p:grpSpPr>
          <p:sp>
            <p:nvSpPr>
              <p:cNvPr id="20" name="순서도: 카드 19">
                <a:extLst>
                  <a:ext uri="{FF2B5EF4-FFF2-40B4-BE49-F238E27FC236}">
                    <a16:creationId xmlns:a16="http://schemas.microsoft.com/office/drawing/2014/main" id="{C2FC5F32-6630-F619-4B9A-C6516C355FAE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F72D57E-017D-05C4-6FF2-1845AC62F0C9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행동 서열 단계</a:t>
                </a:r>
                <a:endParaRPr lang="en-US" altLang="ko-KR" sz="1100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9F35949-F3A6-8B5F-3976-F45D832D141E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중 캐릭터의 행동 순서를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정하는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7810178" y="2709000"/>
              <a:ext cx="1800000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10446046" y="2709000"/>
              <a:ext cx="1800000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1846799" y="3080208"/>
              <a:ext cx="634178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471822" y="3080208"/>
              <a:ext cx="634178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7AD9827B-A2AA-8EE3-C411-E662A40CB6EB}"/>
                </a:ext>
              </a:extLst>
            </p:cNvPr>
            <p:cNvSpPr/>
            <p:nvPr/>
          </p:nvSpPr>
          <p:spPr>
            <a:xfrm>
              <a:off x="7086000" y="3080208"/>
              <a:ext cx="634178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9711023" y="3080208"/>
              <a:ext cx="634178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사전 준비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393267"/>
              </p:ext>
            </p:extLst>
          </p:nvPr>
        </p:nvGraphicFramePr>
        <p:xfrm>
          <a:off x="2410142" y="2603500"/>
          <a:ext cx="737171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사전 준비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전투가 일어나기 전 할 수 있는 전투에 영향을 주는 요소들을 정리한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전투전에 할 수 있는 요소로는 비술의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소비 아이템의 사용이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플레이어는 캐릭터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고려하여 전투를 시작 여부를 결정하고 강력한 몬스터와 전투할 경우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소비 아이템을 활용하여 전투 시작 전 최적의 상태를 만들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하지만 일부 컨텐츠에서 비술과 소비 아이템을 사용할 수 있는 횟수에는 제한이 있어 적절한 타이밍과 사용 여부를 판단하여 사용하며 보통 정예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보스급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전투에서 사용한다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20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사전 준비 단계</a:t>
            </a:r>
            <a:r>
              <a:rPr lang="en-US" altLang="ko-KR" dirty="0"/>
              <a:t>-</a:t>
            </a:r>
            <a:r>
              <a:rPr lang="ko-KR" altLang="en-US" dirty="0"/>
              <a:t>비술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381022"/>
              </p:ext>
            </p:extLst>
          </p:nvPr>
        </p:nvGraphicFramePr>
        <p:xfrm>
          <a:off x="1753711" y="1469362"/>
          <a:ext cx="8684578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포인트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사용하여 필드에서만 사용할 수 있는 액티브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아군에게 이로운 버프를 주는 버프 스킬과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적에게 피해 또는 해로운 효과를 주는 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보통의 필드에서는 회복 수단이 다양하고 제한이 없기에 사용이 자유롭지만 일부 컨텐츠에서는 사용 횟수의 제한이 생겨 전략적인 사용을 필요로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보스전이나 난이도가 있는 몬스터를 상대할 경우 사용한다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포인트란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56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비술을 사용하기 위해서 사용하는 자원으로 최대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개까지 보유할 수 있으며 비술 사용시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비술 포인트를 소비한다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포인트는 필드에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포인트 오브젝트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회복하거나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포인트 소비 아이템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사용하여 회복할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초과할 경우 초과한 포인트는 소멸한다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포인트 오브젝트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파괴 시 비술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획득할 수 있으며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포인트 소비 아이템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시 </a:t>
                      </a:r>
                      <a:r>
                        <a:rPr lang="en-US" altLang="ko-KR" sz="12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포인트를 획득할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8131539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7A439BB0-B3AD-CA77-254E-8C1536E2E9CC}"/>
              </a:ext>
            </a:extLst>
          </p:cNvPr>
          <p:cNvGrpSpPr/>
          <p:nvPr/>
        </p:nvGrpSpPr>
        <p:grpSpPr>
          <a:xfrm>
            <a:off x="1177197" y="4246932"/>
            <a:ext cx="2570519" cy="2060104"/>
            <a:chOff x="741736" y="4246932"/>
            <a:chExt cx="2570519" cy="2060104"/>
          </a:xfrm>
        </p:grpSpPr>
        <p:pic>
          <p:nvPicPr>
            <p:cNvPr id="6" name="그림 5" descr="PC 게임, 스크린샷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943FE674-A2A9-3D6B-C956-D713D3C71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9788" y="4246932"/>
              <a:ext cx="2472467" cy="175232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741736" y="5999259"/>
              <a:ext cx="2207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비술</a:t>
              </a:r>
              <a:r>
                <a:rPr lang="en-US" altLang="ko-KR" sz="1400" dirty="0"/>
                <a:t> &amp; </a:t>
              </a:r>
              <a:r>
                <a:rPr lang="ko-KR" altLang="en-US" sz="1400" dirty="0"/>
                <a:t>현재 비술 포인트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2CDF7FB-7333-6850-FBEB-F1E78B47C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0080" y="4873916"/>
              <a:ext cx="720000" cy="720000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막힌 원호 24">
              <a:extLst>
                <a:ext uri="{FF2B5EF4-FFF2-40B4-BE49-F238E27FC236}">
                  <a16:creationId xmlns:a16="http://schemas.microsoft.com/office/drawing/2014/main" id="{A11C1390-15BD-5E1B-24EF-0540012CE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0972" y="4573776"/>
              <a:ext cx="1318216" cy="1318216"/>
            </a:xfrm>
            <a:prstGeom prst="blockArc">
              <a:avLst>
                <a:gd name="adj1" fmla="val 11161054"/>
                <a:gd name="adj2" fmla="val 17328688"/>
                <a:gd name="adj3" fmla="val 15291"/>
              </a:avLst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D1F07A53-3E80-D62B-5A3C-A1328CEAADDA}"/>
                </a:ext>
              </a:extLst>
            </p:cNvPr>
            <p:cNvCxnSpPr>
              <a:cxnSpLocks/>
              <a:stCxn id="24" idx="3"/>
              <a:endCxn id="21" idx="1"/>
            </p:cNvCxnSpPr>
            <p:nvPr/>
          </p:nvCxnSpPr>
          <p:spPr>
            <a:xfrm rot="5400000">
              <a:off x="986292" y="5243918"/>
              <a:ext cx="664674" cy="1153786"/>
            </a:xfrm>
            <a:prstGeom prst="bentConnector4">
              <a:avLst>
                <a:gd name="adj1" fmla="val 30492"/>
                <a:gd name="adj2" fmla="val 119813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002979CB-7117-50AB-F3AB-FBEDCD3EC748}"/>
                </a:ext>
              </a:extLst>
            </p:cNvPr>
            <p:cNvCxnSpPr>
              <a:cxnSpLocks/>
              <a:stCxn id="25" idx="1"/>
              <a:endCxn id="21" idx="3"/>
            </p:cNvCxnSpPr>
            <p:nvPr/>
          </p:nvCxnSpPr>
          <p:spPr>
            <a:xfrm>
              <a:off x="2330114" y="4704383"/>
              <a:ext cx="619016" cy="1448765"/>
            </a:xfrm>
            <a:prstGeom prst="bentConnector3">
              <a:avLst>
                <a:gd name="adj1" fmla="val 184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DF431ED-78C7-055C-F19C-DF776C1E515D}"/>
              </a:ext>
            </a:extLst>
          </p:cNvPr>
          <p:cNvGrpSpPr/>
          <p:nvPr/>
        </p:nvGrpSpPr>
        <p:grpSpPr>
          <a:xfrm>
            <a:off x="4194559" y="3809112"/>
            <a:ext cx="6795427" cy="2499613"/>
            <a:chOff x="4556785" y="3809112"/>
            <a:chExt cx="6795427" cy="249961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EC6E067-DCE5-D0F8-9E17-13A79E84B8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3908" y="4848961"/>
              <a:ext cx="3141718" cy="1109124"/>
              <a:chOff x="-998651" y="3974915"/>
              <a:chExt cx="6157451" cy="2173771"/>
            </a:xfrm>
          </p:grpSpPr>
          <p:pic>
            <p:nvPicPr>
              <p:cNvPr id="7" name="그림 6" descr="PC 게임, 스크린샷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3E28A8B7-A554-4E2F-F77F-B7D3493065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4133" y="3981028"/>
                <a:ext cx="1256924" cy="2167658"/>
              </a:xfrm>
              <a:prstGeom prst="rect">
                <a:avLst/>
              </a:prstGeom>
            </p:spPr>
          </p:pic>
          <p:pic>
            <p:nvPicPr>
              <p:cNvPr id="9" name="그림 8" descr="PC 게임, 비디오 게임 소프트웨어, 어드벤처 게임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E4D3D3E7-EB1D-49AD-2F18-36185E66D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92626" y="3974915"/>
                <a:ext cx="1393410" cy="2173771"/>
              </a:xfrm>
              <a:prstGeom prst="rect">
                <a:avLst/>
              </a:prstGeom>
            </p:spPr>
          </p:pic>
          <p:pic>
            <p:nvPicPr>
              <p:cNvPr id="11" name="그림 10" descr="스크린샷, PC 게임, 비디오 게임 소프트웨어, 전략 비디오 게임이(가) 표시된 사진&#10;&#10;자동 생성된 설명">
                <a:extLst>
                  <a:ext uri="{FF2B5EF4-FFF2-40B4-BE49-F238E27FC236}">
                    <a16:creationId xmlns:a16="http://schemas.microsoft.com/office/drawing/2014/main" id="{032791CB-C4A2-D697-1E9F-7A7A39F201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37605" y="3981028"/>
                <a:ext cx="1521195" cy="2167658"/>
              </a:xfrm>
              <a:prstGeom prst="rect">
                <a:avLst/>
              </a:prstGeom>
            </p:spPr>
          </p:pic>
          <p:pic>
            <p:nvPicPr>
              <p:cNvPr id="13" name="그림 12" descr="스크린샷, PC 게임, 비디오 게임 소프트웨어, 3D 모델링이(가) 표시된 사진&#10;&#10;자동 생성된 설명">
                <a:extLst>
                  <a:ext uri="{FF2B5EF4-FFF2-40B4-BE49-F238E27FC236}">
                    <a16:creationId xmlns:a16="http://schemas.microsoft.com/office/drawing/2014/main" id="{1163C23B-8390-565B-06DC-87E7D97FE1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998651" y="3974915"/>
                <a:ext cx="1830620" cy="2173770"/>
              </a:xfrm>
              <a:prstGeom prst="rect">
                <a:avLst/>
              </a:prstGeom>
            </p:spPr>
          </p:pic>
        </p:grpSp>
        <p:pic>
          <p:nvPicPr>
            <p:cNvPr id="19" name="그림 18" descr="텍스트, 스크린샷, 멀티미디어, 정보기기이(가) 표시된 사진&#10;&#10;자동 생성된 설명">
              <a:extLst>
                <a:ext uri="{FF2B5EF4-FFF2-40B4-BE49-F238E27FC236}">
                  <a16:creationId xmlns:a16="http://schemas.microsoft.com/office/drawing/2014/main" id="{AEF05D3D-3742-791B-8DC0-B9BE32469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31458" y="4238638"/>
              <a:ext cx="2820754" cy="17689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35EF08-18EB-C581-26CC-7D6DC8E384DC}"/>
                </a:ext>
              </a:extLst>
            </p:cNvPr>
            <p:cNvSpPr txBox="1"/>
            <p:nvPr/>
          </p:nvSpPr>
          <p:spPr>
            <a:xfrm>
              <a:off x="8210746" y="6000948"/>
              <a:ext cx="3141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/>
                <a:t>비술 포인트 오브젝트 </a:t>
              </a:r>
              <a:r>
                <a:rPr lang="en-US" altLang="ko-KR" sz="1400" dirty="0"/>
                <a:t>&amp; </a:t>
              </a:r>
              <a:r>
                <a:rPr lang="ko-KR" altLang="en-US" sz="1400" dirty="0"/>
                <a:t>소비 아이템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09EB320-6471-948A-AD1A-D9592E94960A}"/>
                </a:ext>
              </a:extLst>
            </p:cNvPr>
            <p:cNvSpPr/>
            <p:nvPr/>
          </p:nvSpPr>
          <p:spPr>
            <a:xfrm>
              <a:off x="5225014" y="4807926"/>
              <a:ext cx="3240000" cy="11772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C80E30A-BBA2-FB67-3924-2C749912E154}"/>
                </a:ext>
              </a:extLst>
            </p:cNvPr>
            <p:cNvSpPr/>
            <p:nvPr/>
          </p:nvSpPr>
          <p:spPr>
            <a:xfrm>
              <a:off x="10483547" y="4534496"/>
              <a:ext cx="696251" cy="7539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5DE69A48-D97E-08AE-2215-9DB63446F4C5}"/>
                </a:ext>
              </a:extLst>
            </p:cNvPr>
            <p:cNvCxnSpPr>
              <a:cxnSpLocks/>
              <a:stCxn id="37" idx="2"/>
              <a:endCxn id="22" idx="1"/>
            </p:cNvCxnSpPr>
            <p:nvPr/>
          </p:nvCxnSpPr>
          <p:spPr>
            <a:xfrm rot="16200000" flipH="1">
              <a:off x="7443025" y="5387115"/>
              <a:ext cx="169711" cy="1365732"/>
            </a:xfrm>
            <a:prstGeom prst="bentConnector2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A25BB6C5-E4F8-5F9F-E5B6-D3A496C29BCD}"/>
                </a:ext>
              </a:extLst>
            </p:cNvPr>
            <p:cNvCxnSpPr>
              <a:cxnSpLocks/>
              <a:stCxn id="38" idx="2"/>
              <a:endCxn id="22" idx="3"/>
            </p:cNvCxnSpPr>
            <p:nvPr/>
          </p:nvCxnSpPr>
          <p:spPr>
            <a:xfrm rot="16200000" flipH="1">
              <a:off x="10658742" y="5461367"/>
              <a:ext cx="866400" cy="520539"/>
            </a:xfrm>
            <a:prstGeom prst="bentConnector4">
              <a:avLst>
                <a:gd name="adj1" fmla="val 41119"/>
                <a:gd name="adj2" fmla="val 14391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FECD87-38D1-7810-13ED-A3BC6A7CD267}"/>
                </a:ext>
              </a:extLst>
            </p:cNvPr>
            <p:cNvSpPr/>
            <p:nvPr/>
          </p:nvSpPr>
          <p:spPr>
            <a:xfrm>
              <a:off x="9064028" y="4742824"/>
              <a:ext cx="859340" cy="30777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0C9FA97-1879-191B-BC82-2024B8F1D3EE}"/>
                </a:ext>
              </a:extLst>
            </p:cNvPr>
            <p:cNvSpPr/>
            <p:nvPr/>
          </p:nvSpPr>
          <p:spPr>
            <a:xfrm>
              <a:off x="9901786" y="5483362"/>
              <a:ext cx="194321" cy="1975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7A2E06-A26F-744C-16A6-833989E0B195}"/>
                </a:ext>
              </a:extLst>
            </p:cNvPr>
            <p:cNvSpPr/>
            <p:nvPr/>
          </p:nvSpPr>
          <p:spPr>
            <a:xfrm>
              <a:off x="4556785" y="3809112"/>
              <a:ext cx="316870" cy="1975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E62F3B1A-CF38-F54B-9DC7-F17D7A1F7655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16200000" flipH="1">
              <a:off x="6736384" y="1985509"/>
              <a:ext cx="736151" cy="4778478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D9B4BBFC-5E8F-FF6C-9CCA-B4DB7712E32E}"/>
                </a:ext>
              </a:extLst>
            </p:cNvPr>
            <p:cNvCxnSpPr>
              <a:cxnSpLocks/>
              <a:stCxn id="49" idx="2"/>
              <a:endCxn id="48" idx="3"/>
            </p:cNvCxnSpPr>
            <p:nvPr/>
          </p:nvCxnSpPr>
          <p:spPr>
            <a:xfrm rot="16200000" flipH="1">
              <a:off x="6617928" y="2103964"/>
              <a:ext cx="1575470" cy="5380887"/>
            </a:xfrm>
            <a:prstGeom prst="bentConnector4">
              <a:avLst>
                <a:gd name="adj1" fmla="val 22931"/>
                <a:gd name="adj2" fmla="val 104248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919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사전 준비 단계</a:t>
            </a:r>
            <a:r>
              <a:rPr lang="en-US" altLang="ko-KR" dirty="0"/>
              <a:t>-HP&amp;</a:t>
            </a:r>
            <a:r>
              <a:rPr lang="ko-KR" altLang="en-US" dirty="0" err="1"/>
              <a:t>필살기</a:t>
            </a:r>
            <a:r>
              <a:rPr lang="ko-KR" altLang="en-US" dirty="0"/>
              <a:t> 에너지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23454"/>
              </p:ext>
            </p:extLst>
          </p:nvPr>
        </p:nvGraphicFramePr>
        <p:xfrm>
          <a:off x="1252855" y="1459416"/>
          <a:ext cx="968629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6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6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플레이어가 설정한 파티의 캐릭터들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전투에 들어갈 경우 해당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전투를 시작하게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해당 캐릭터는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불능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빠지며 전투에 참여할 수 없다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일종의 거점이자 워프 포인트인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경계의 닻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소생 소비 아이템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사용하여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불능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회복할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끝나도 캐릭터 별로 현재 수치가 유지되기 때문에 회복이 제한되는 장소에서는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유지를 위해 전투를 길게 유지하여 회복하는 등의 방법도 사용된다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900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703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위해 필요한 수치다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피격을 당할 경우 획득할 수 있으며 일반적으로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에너지 </a:t>
                      </a:r>
                      <a:r>
                        <a:rPr lang="ko-KR" altLang="en-US" sz="12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회복량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에너지를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회복량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캐릭터에 따라서 조금씩 차이가 있으며 장비 아이템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등으로 늘릴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에너지 </a:t>
                      </a:r>
                      <a:r>
                        <a:rPr lang="ko-KR" altLang="en-US" sz="12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회복량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순서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사용의 순서를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끝나도 캐릭터 별로 현재 수치가 유지되기 때문에 중요도가 높은 필살기의 경우 이전 전투에서 미리 에너지를 최대치로 유지한 상태로 전투를 끝내는 전략을 사용하기도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2111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4013747A-27F7-DEB5-7EDC-0B1C29B29260}"/>
              </a:ext>
            </a:extLst>
          </p:cNvPr>
          <p:cNvGrpSpPr>
            <a:grpSpLocks noChangeAspect="1"/>
          </p:cNvGrpSpPr>
          <p:nvPr/>
        </p:nvGrpSpPr>
        <p:grpSpPr>
          <a:xfrm>
            <a:off x="1347814" y="4421656"/>
            <a:ext cx="2646530" cy="1903982"/>
            <a:chOff x="1072433" y="4033709"/>
            <a:chExt cx="3221329" cy="2317508"/>
          </a:xfrm>
        </p:grpSpPr>
        <p:pic>
          <p:nvPicPr>
            <p:cNvPr id="6" name="그림 5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BB0A73B6-29D4-E72F-BCEA-8C58D0374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06168" y="4052500"/>
              <a:ext cx="1062515" cy="1924094"/>
            </a:xfrm>
            <a:prstGeom prst="rect">
              <a:avLst/>
            </a:prstGeom>
          </p:spPr>
        </p:pic>
        <p:pic>
          <p:nvPicPr>
            <p:cNvPr id="8" name="그림 7" descr="텍스트, 스크린샷, 멀티미디어, 소프트웨어이(가) 표시된 사진&#10;&#10;자동 생성된 설명">
              <a:extLst>
                <a:ext uri="{FF2B5EF4-FFF2-40B4-BE49-F238E27FC236}">
                  <a16:creationId xmlns:a16="http://schemas.microsoft.com/office/drawing/2014/main" id="{FE5B3508-4FE2-036B-08CF-BC379B501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2855" y="4052500"/>
              <a:ext cx="1634956" cy="19240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81735C-CEC5-2418-C5AD-3FDF2BF5F0B5}"/>
                </a:ext>
              </a:extLst>
            </p:cNvPr>
            <p:cNvSpPr txBox="1"/>
            <p:nvPr/>
          </p:nvSpPr>
          <p:spPr>
            <a:xfrm>
              <a:off x="1072433" y="5976594"/>
              <a:ext cx="3221329" cy="374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소생 소비 아이템</a:t>
              </a:r>
              <a:r>
                <a:rPr lang="en-US" altLang="ko-KR" sz="1400" dirty="0"/>
                <a:t> &amp; </a:t>
              </a:r>
              <a:r>
                <a:rPr lang="ko-KR" altLang="en-US" sz="1400" dirty="0"/>
                <a:t>경계의 닻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F33533-6C99-3680-A2BC-85707AD8C7B6}"/>
                </a:ext>
              </a:extLst>
            </p:cNvPr>
            <p:cNvSpPr/>
            <p:nvPr/>
          </p:nvSpPr>
          <p:spPr>
            <a:xfrm>
              <a:off x="1234498" y="4033709"/>
              <a:ext cx="1653313" cy="195231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D4E1E8B-C0C2-6641-4A80-7CD8DC03446A}"/>
                </a:ext>
              </a:extLst>
            </p:cNvPr>
            <p:cNvSpPr/>
            <p:nvPr/>
          </p:nvSpPr>
          <p:spPr>
            <a:xfrm>
              <a:off x="3099370" y="4178171"/>
              <a:ext cx="652498" cy="1619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05D48A83-BCD9-A3BC-15D3-8DBFC2E7A75B}"/>
                </a:ext>
              </a:extLst>
            </p:cNvPr>
            <p:cNvCxnSpPr>
              <a:cxnSpLocks/>
              <a:stCxn id="18" idx="3"/>
              <a:endCxn id="12" idx="3"/>
            </p:cNvCxnSpPr>
            <p:nvPr/>
          </p:nvCxnSpPr>
          <p:spPr>
            <a:xfrm>
              <a:off x="3751867" y="4987829"/>
              <a:ext cx="541895" cy="1176077"/>
            </a:xfrm>
            <a:prstGeom prst="bentConnector3">
              <a:avLst>
                <a:gd name="adj1" fmla="val 151347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0EEEBCF6-2FE6-DCA7-6ADF-A18DCFEA992C}"/>
                </a:ext>
              </a:extLst>
            </p:cNvPr>
            <p:cNvCxnSpPr>
              <a:cxnSpLocks/>
              <a:stCxn id="8" idx="1"/>
              <a:endCxn id="12" idx="1"/>
            </p:cNvCxnSpPr>
            <p:nvPr/>
          </p:nvCxnSpPr>
          <p:spPr>
            <a:xfrm rot="10800000" flipV="1">
              <a:off x="1072433" y="5014548"/>
              <a:ext cx="180422" cy="1149359"/>
            </a:xfrm>
            <a:prstGeom prst="bentConnector3">
              <a:avLst>
                <a:gd name="adj1" fmla="val 25422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E3BA137-89A9-A1ED-F983-C4C5D13C3909}"/>
              </a:ext>
            </a:extLst>
          </p:cNvPr>
          <p:cNvGrpSpPr>
            <a:grpSpLocks noChangeAspect="1"/>
          </p:cNvGrpSpPr>
          <p:nvPr/>
        </p:nvGrpSpPr>
        <p:grpSpPr>
          <a:xfrm>
            <a:off x="5258756" y="4475098"/>
            <a:ext cx="5680389" cy="1811341"/>
            <a:chOff x="5383124" y="4513630"/>
            <a:chExt cx="5680389" cy="1811341"/>
          </a:xfrm>
        </p:grpSpPr>
        <p:pic>
          <p:nvPicPr>
            <p:cNvPr id="10" name="그림 9" descr="스크린샷, PC 게임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6BB5E3B7-4DBB-04A7-F1B1-E0A0693F5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83124" y="4520743"/>
              <a:ext cx="3736466" cy="1487024"/>
            </a:xfrm>
            <a:prstGeom prst="rect">
              <a:avLst/>
            </a:prstGeom>
          </p:spPr>
        </p:pic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3917EF52-C0CC-59F3-ABDC-545A91357772}"/>
                </a:ext>
              </a:extLst>
            </p:cNvPr>
            <p:cNvCxnSpPr>
              <a:cxnSpLocks/>
              <a:stCxn id="53" idx="2"/>
              <a:endCxn id="48" idx="1"/>
            </p:cNvCxnSpPr>
            <p:nvPr/>
          </p:nvCxnSpPr>
          <p:spPr>
            <a:xfrm rot="10800000" flipV="1">
              <a:off x="7454153" y="5245400"/>
              <a:ext cx="598928" cy="916255"/>
            </a:xfrm>
            <a:prstGeom prst="bentConnector3">
              <a:avLst>
                <a:gd name="adj1" fmla="val 124003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0A8A7D-E36C-C9A4-A4A5-CB6035D5F63D}"/>
                </a:ext>
              </a:extLst>
            </p:cNvPr>
            <p:cNvSpPr txBox="1"/>
            <p:nvPr/>
          </p:nvSpPr>
          <p:spPr>
            <a:xfrm>
              <a:off x="7454153" y="6007767"/>
              <a:ext cx="3609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/>
                <a:t>필살기</a:t>
              </a:r>
              <a:r>
                <a:rPr lang="ko-KR" altLang="en-US" sz="1400" dirty="0"/>
                <a:t> 게이지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필드 </a:t>
              </a:r>
              <a:r>
                <a:rPr lang="en-US" altLang="ko-KR" sz="1400" dirty="0"/>
                <a:t>&amp; </a:t>
              </a:r>
              <a:r>
                <a:rPr lang="ko-KR" altLang="en-US" sz="1400" dirty="0"/>
                <a:t>전투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사용 가능 상태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  <p:pic>
          <p:nvPicPr>
            <p:cNvPr id="50" name="그림 49" descr="PC 게임, 비디오 게임 소프트웨어, 스크린샷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82A357-5F2B-D038-5E0D-E37A24263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76780" r="82341" b="8009"/>
            <a:stretch/>
          </p:blipFill>
          <p:spPr>
            <a:xfrm>
              <a:off x="9165425" y="4513630"/>
              <a:ext cx="1898088" cy="1487024"/>
            </a:xfrm>
            <a:prstGeom prst="rect">
              <a:avLst/>
            </a:prstGeom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BD41302-F69E-8C14-C4BA-4D37DEBEBD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3081" y="4885401"/>
              <a:ext cx="720000" cy="720000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88F2057-589B-C2C5-E702-AEBC60803A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0554" y="4715728"/>
              <a:ext cx="828000" cy="828000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D833FB45-38F3-7AFA-7BF5-78A015DF88D2}"/>
                </a:ext>
              </a:extLst>
            </p:cNvPr>
            <p:cNvCxnSpPr>
              <a:cxnSpLocks/>
              <a:stCxn id="54" idx="6"/>
              <a:endCxn id="48" idx="3"/>
            </p:cNvCxnSpPr>
            <p:nvPr/>
          </p:nvCxnSpPr>
          <p:spPr>
            <a:xfrm>
              <a:off x="10968554" y="5129728"/>
              <a:ext cx="94958" cy="1031928"/>
            </a:xfrm>
            <a:prstGeom prst="bentConnector3">
              <a:avLst>
                <a:gd name="adj1" fmla="val 340738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321935-9CBA-2CBF-DD03-08D153F587BC}"/>
                </a:ext>
              </a:extLst>
            </p:cNvPr>
            <p:cNvSpPr txBox="1"/>
            <p:nvPr/>
          </p:nvSpPr>
          <p:spPr>
            <a:xfrm>
              <a:off x="5386981" y="6017194"/>
              <a:ext cx="447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HP</a:t>
              </a:r>
              <a:endParaRPr lang="ko-KR" altLang="en-US" sz="14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2BCD46E-C173-DBB2-819B-B75DB6A6A24E}"/>
                </a:ext>
              </a:extLst>
            </p:cNvPr>
            <p:cNvSpPr/>
            <p:nvPr/>
          </p:nvSpPr>
          <p:spPr>
            <a:xfrm>
              <a:off x="5687846" y="5459973"/>
              <a:ext cx="1595931" cy="21496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E371C1FF-D93C-6555-AF21-7FC51FDCDCAC}"/>
                </a:ext>
              </a:extLst>
            </p:cNvPr>
            <p:cNvCxnSpPr>
              <a:cxnSpLocks/>
              <a:stCxn id="69" idx="2"/>
              <a:endCxn id="64" idx="3"/>
            </p:cNvCxnSpPr>
            <p:nvPr/>
          </p:nvCxnSpPr>
          <p:spPr>
            <a:xfrm rot="5400000">
              <a:off x="5912078" y="5597348"/>
              <a:ext cx="496147" cy="651322"/>
            </a:xfrm>
            <a:prstGeom prst="bentConnector2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AA65DAB-54BE-68C2-0B86-F0785BCE0D46}"/>
                </a:ext>
              </a:extLst>
            </p:cNvPr>
            <p:cNvSpPr/>
            <p:nvPr/>
          </p:nvSpPr>
          <p:spPr>
            <a:xfrm>
              <a:off x="9372623" y="5731866"/>
              <a:ext cx="1595931" cy="1769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5" name="연결선: 꺾임 74">
              <a:extLst>
                <a:ext uri="{FF2B5EF4-FFF2-40B4-BE49-F238E27FC236}">
                  <a16:creationId xmlns:a16="http://schemas.microsoft.com/office/drawing/2014/main" id="{AAE982A1-F551-BCAE-F062-A3639A2C818E}"/>
                </a:ext>
              </a:extLst>
            </p:cNvPr>
            <p:cNvCxnSpPr>
              <a:cxnSpLocks/>
              <a:stCxn id="74" idx="1"/>
              <a:endCxn id="64" idx="3"/>
            </p:cNvCxnSpPr>
            <p:nvPr/>
          </p:nvCxnSpPr>
          <p:spPr>
            <a:xfrm rot="10800000" flipV="1">
              <a:off x="5834491" y="5820359"/>
              <a:ext cx="3538133" cy="350724"/>
            </a:xfrm>
            <a:prstGeom prst="bentConnector3">
              <a:avLst>
                <a:gd name="adj1" fmla="val 814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3234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사전 준비 단계</a:t>
            </a:r>
            <a:r>
              <a:rPr lang="en-US" altLang="ko-KR" dirty="0"/>
              <a:t>-</a:t>
            </a:r>
            <a:r>
              <a:rPr lang="ko-KR" altLang="en-US" dirty="0"/>
              <a:t>소비 아이템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653168"/>
              </p:ext>
            </p:extLst>
          </p:nvPr>
        </p:nvGraphicFramePr>
        <p:xfrm>
          <a:off x="2025173" y="1449388"/>
          <a:ext cx="8141653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1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소비 아이템이란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6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소비하는 것으로 효과를 사용할 수 있는 아이템으로 전투 중에는 사용할 수 없으며 오직 필드에서만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시 인벤토리를 열어 사용할 수 있으며 적용 대상의 숫자에 따라 단일과 단체로 분류할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주로 스토리 등에서 난이도가 높은 몬스터를 상대하거나 높은 대미지를 띄우기 위해서 사용된다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9001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7136BE-233E-BFAF-9B0B-6C5C78C40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767457"/>
              </p:ext>
            </p:extLst>
          </p:nvPr>
        </p:nvGraphicFramePr>
        <p:xfrm>
          <a:off x="2025173" y="2528079"/>
          <a:ext cx="814165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14">
                  <a:extLst>
                    <a:ext uri="{9D8B030D-6E8A-4147-A177-3AD203B41FA5}">
                      <a16:colId xmlns:a16="http://schemas.microsoft.com/office/drawing/2014/main" val="1512005054"/>
                    </a:ext>
                  </a:extLst>
                </a:gridCol>
                <a:gridCol w="6212339">
                  <a:extLst>
                    <a:ext uri="{9D8B030D-6E8A-4147-A177-3AD203B41FA5}">
                      <a16:colId xmlns:a16="http://schemas.microsoft.com/office/drawing/2014/main" val="48365940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아이템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662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 타입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피해량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속성 피해를 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811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 타입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방어력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저항을 증가 시키고 받는 피해를 감소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23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 타입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특수한 경우 사용하거나 획득 경로가 특수한 아이템이다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002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회복 타입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와 전투 불능 상태를 회복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072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 회복 타입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에너지와 비술 에너지를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획복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73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레시피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시 해당 소비 아이템을 제작할 수 있게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483233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6B6CAB-86D9-4232-DAD9-CE5284D58F3A}"/>
              </a:ext>
            </a:extLst>
          </p:cNvPr>
          <p:cNvGrpSpPr>
            <a:grpSpLocks noChangeAspect="1"/>
          </p:cNvGrpSpPr>
          <p:nvPr/>
        </p:nvGrpSpPr>
        <p:grpSpPr>
          <a:xfrm>
            <a:off x="3310734" y="4607530"/>
            <a:ext cx="5570529" cy="1418148"/>
            <a:chOff x="2706205" y="4299727"/>
            <a:chExt cx="6779587" cy="1725951"/>
          </a:xfrm>
        </p:grpSpPr>
        <p:pic>
          <p:nvPicPr>
            <p:cNvPr id="15" name="그림 14" descr="텍스트, 스크린샷, 멀티미디어, 디스플레이 장치이(가) 표시된 사진&#10;&#10;자동 생성된 설명">
              <a:extLst>
                <a:ext uri="{FF2B5EF4-FFF2-40B4-BE49-F238E27FC236}">
                  <a16:creationId xmlns:a16="http://schemas.microsoft.com/office/drawing/2014/main" id="{20B8A9AE-E27D-E323-A756-56B56EE43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7930" y="4299727"/>
              <a:ext cx="3487862" cy="1725951"/>
            </a:xfrm>
            <a:prstGeom prst="rect">
              <a:avLst/>
            </a:prstGeom>
          </p:spPr>
        </p:pic>
        <p:pic>
          <p:nvPicPr>
            <p:cNvPr id="19" name="그림 18" descr="텍스트, 스크린샷, 멀티미디어, 소프트웨어이(가) 표시된 사진&#10;&#10;자동 생성된 설명">
              <a:extLst>
                <a:ext uri="{FF2B5EF4-FFF2-40B4-BE49-F238E27FC236}">
                  <a16:creationId xmlns:a16="http://schemas.microsoft.com/office/drawing/2014/main" id="{DE7BABDB-E7F9-785A-DE9F-71FDECE73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06205" y="4299727"/>
              <a:ext cx="3199138" cy="172595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23FEB49-63D9-9767-B000-4EB5BE7B3C2F}"/>
              </a:ext>
            </a:extLst>
          </p:cNvPr>
          <p:cNvSpPr txBox="1"/>
          <p:nvPr/>
        </p:nvSpPr>
        <p:spPr>
          <a:xfrm>
            <a:off x="4377176" y="6025678"/>
            <a:ext cx="3437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인벤토리</a:t>
            </a:r>
            <a:r>
              <a:rPr lang="en-US" altLang="ko-KR" sz="1400" dirty="0"/>
              <a:t>(</a:t>
            </a:r>
            <a:r>
              <a:rPr lang="ko-KR" altLang="en-US" sz="1400" dirty="0"/>
              <a:t>소비 아이템 창</a:t>
            </a:r>
            <a:r>
              <a:rPr lang="en-US" altLang="ko-KR" sz="1400" dirty="0"/>
              <a:t>) &amp; </a:t>
            </a:r>
            <a:r>
              <a:rPr lang="ko-KR" altLang="en-US" sz="1400" dirty="0"/>
              <a:t>사용 예시</a:t>
            </a:r>
          </a:p>
        </p:txBody>
      </p:sp>
    </p:spTree>
    <p:extLst>
      <p:ext uri="{BB962C8B-B14F-4D97-AF65-F5344CB8AC3E}">
        <p14:creationId xmlns:p14="http://schemas.microsoft.com/office/powerpoint/2010/main" val="3013226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796914"/>
              </p:ext>
            </p:extLst>
          </p:nvPr>
        </p:nvGraphicFramePr>
        <p:xfrm>
          <a:off x="1557655" y="1515586"/>
          <a:ext cx="907669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전투가 본격적으로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선제 공격하는 경우와 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선제 공격하는 경우 그리고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보스전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등에서 발생하는 예외 경우가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몬스터에게 공격을 하는 방법에는 기본적인 평타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사용하는 방법과 일부 공격을 포함하는 비술을 사용하는 방법이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몬스터를 공격하는 것으로 연결된 모든 몬스터와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동시에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웨이브 형태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전투를 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선제 공격을 할 경우 속도에 보정이 생겨 몬스터 보다 먼저 행동할 수 있어 전투에서 이점이 생기기 때문에 대부분의 플레이어는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선제 공격을 기본으로 하게 되며 약점 속성으로 공격할 경우 이점이 더 늘어나기 때문에 플레이어가 약점 속성의 캐릭터를 보유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했을 경우 대부분 약점 속성의 캐릭터로 적을 선제 공격한다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비술의 경우 비술로 전투를 개시할 특별한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강한 데미지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 무시 강인도 감소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몬스터 전투 생략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있어 속성을 고려하지 않고 사용하여 전투를 개시하기도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PC 게임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8C939921-E4B8-8D1A-3CCA-18CD969267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4179" y="4108990"/>
            <a:ext cx="4843641" cy="1887553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90576EF-DE5B-787E-7D8B-BA7DCF0D3F86}"/>
              </a:ext>
            </a:extLst>
          </p:cNvPr>
          <p:cNvSpPr/>
          <p:nvPr/>
        </p:nvSpPr>
        <p:spPr>
          <a:xfrm>
            <a:off x="4666268" y="4740586"/>
            <a:ext cx="2978870" cy="471340"/>
          </a:xfrm>
          <a:custGeom>
            <a:avLst/>
            <a:gdLst>
              <a:gd name="connsiteX0" fmla="*/ 0 w 2978870"/>
              <a:gd name="connsiteY0" fmla="*/ 56561 h 471340"/>
              <a:gd name="connsiteX1" fmla="*/ 0 w 2978870"/>
              <a:gd name="connsiteY1" fmla="*/ 282804 h 471340"/>
              <a:gd name="connsiteX2" fmla="*/ 810705 w 2978870"/>
              <a:gd name="connsiteY2" fmla="*/ 348792 h 471340"/>
              <a:gd name="connsiteX3" fmla="*/ 1659118 w 2978870"/>
              <a:gd name="connsiteY3" fmla="*/ 320511 h 471340"/>
              <a:gd name="connsiteX4" fmla="*/ 2469823 w 2978870"/>
              <a:gd name="connsiteY4" fmla="*/ 471340 h 471340"/>
              <a:gd name="connsiteX5" fmla="*/ 2978870 w 2978870"/>
              <a:gd name="connsiteY5" fmla="*/ 405353 h 471340"/>
              <a:gd name="connsiteX6" fmla="*/ 2922309 w 2978870"/>
              <a:gd name="connsiteY6" fmla="*/ 179109 h 471340"/>
              <a:gd name="connsiteX7" fmla="*/ 2535810 w 2978870"/>
              <a:gd name="connsiteY7" fmla="*/ 216817 h 471340"/>
              <a:gd name="connsiteX8" fmla="*/ 1517716 w 2978870"/>
              <a:gd name="connsiteY8" fmla="*/ 0 h 471340"/>
              <a:gd name="connsiteX9" fmla="*/ 471340 w 2978870"/>
              <a:gd name="connsiteY9" fmla="*/ 47134 h 471340"/>
              <a:gd name="connsiteX10" fmla="*/ 0 w 2978870"/>
              <a:gd name="connsiteY10" fmla="*/ 56561 h 47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78870" h="471340">
                <a:moveTo>
                  <a:pt x="0" y="56561"/>
                </a:moveTo>
                <a:lnTo>
                  <a:pt x="0" y="282804"/>
                </a:lnTo>
                <a:lnTo>
                  <a:pt x="810705" y="348792"/>
                </a:lnTo>
                <a:lnTo>
                  <a:pt x="1659118" y="320511"/>
                </a:lnTo>
                <a:lnTo>
                  <a:pt x="2469823" y="471340"/>
                </a:lnTo>
                <a:lnTo>
                  <a:pt x="2978870" y="405353"/>
                </a:lnTo>
                <a:lnTo>
                  <a:pt x="2922309" y="179109"/>
                </a:lnTo>
                <a:lnTo>
                  <a:pt x="2535810" y="216817"/>
                </a:lnTo>
                <a:lnTo>
                  <a:pt x="1517716" y="0"/>
                </a:lnTo>
                <a:lnTo>
                  <a:pt x="471340" y="47134"/>
                </a:lnTo>
                <a:lnTo>
                  <a:pt x="0" y="56561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26122-FD99-44A7-9D0F-BC0DD6965C98}"/>
              </a:ext>
            </a:extLst>
          </p:cNvPr>
          <p:cNvSpPr txBox="1"/>
          <p:nvPr/>
        </p:nvSpPr>
        <p:spPr>
          <a:xfrm>
            <a:off x="3674179" y="6000948"/>
            <a:ext cx="4843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몬스터 간의 연결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346701"/>
              </p:ext>
            </p:extLst>
          </p:nvPr>
        </p:nvGraphicFramePr>
        <p:xfrm>
          <a:off x="2961322" y="1455685"/>
          <a:ext cx="6269355" cy="193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240">
                  <a:extLst>
                    <a:ext uri="{9D8B030D-6E8A-4147-A177-3AD203B41FA5}">
                      <a16:colId xmlns:a16="http://schemas.microsoft.com/office/drawing/2014/main" val="296807273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먼저 공격하는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선제 공격과 약점 선제 공격이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선제 공격 종류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142168"/>
                  </a:ext>
                </a:extLst>
              </a:tr>
              <a:tr h="146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약점 속성이 아닌 속성으로 선제 공격을 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407206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약점 속성으로 선제 공격한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약점 속성 몬스터의 강인도와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일정량의 피해를 주고 전투를 시작한다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65101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2838557" y="6000948"/>
            <a:ext cx="6514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일반 선제 공격 </a:t>
            </a:r>
            <a:r>
              <a:rPr lang="en-US" altLang="ko-KR" sz="1400" dirty="0"/>
              <a:t>&amp; </a:t>
            </a:r>
            <a:r>
              <a:rPr lang="ko-KR" altLang="en-US" sz="1400" dirty="0"/>
              <a:t>약점 선제 공격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5EDF74-8B47-D950-688D-A7D44CDEC939}"/>
              </a:ext>
            </a:extLst>
          </p:cNvPr>
          <p:cNvGrpSpPr>
            <a:grpSpLocks noChangeAspect="1"/>
          </p:cNvGrpSpPr>
          <p:nvPr/>
        </p:nvGrpSpPr>
        <p:grpSpPr>
          <a:xfrm>
            <a:off x="2838558" y="3810042"/>
            <a:ext cx="6514881" cy="2172010"/>
            <a:chOff x="-670262" y="1949662"/>
            <a:chExt cx="11685065" cy="3895709"/>
          </a:xfrm>
        </p:grpSpPr>
        <p:pic>
          <p:nvPicPr>
            <p:cNvPr id="5" name="그림 4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CDFFA8B8-89DA-D270-1B9C-E2E732C8D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8" t="20906" r="16551" b="22288"/>
            <a:stretch/>
          </p:blipFill>
          <p:spPr>
            <a:xfrm>
              <a:off x="5223197" y="1949662"/>
              <a:ext cx="5791606" cy="3895709"/>
            </a:xfrm>
            <a:prstGeom prst="rect">
              <a:avLst/>
            </a:prstGeom>
          </p:spPr>
        </p:pic>
        <p:pic>
          <p:nvPicPr>
            <p:cNvPr id="10" name="그림 9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0666835-6375-3B48-DDDB-A74426E87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93" t="20995" r="16686" b="22199"/>
            <a:stretch/>
          </p:blipFill>
          <p:spPr>
            <a:xfrm>
              <a:off x="-670262" y="1949662"/>
              <a:ext cx="5791606" cy="3895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02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053216"/>
              </p:ext>
            </p:extLst>
          </p:nvPr>
        </p:nvGraphicFramePr>
        <p:xfrm>
          <a:off x="2958257" y="1702414"/>
          <a:ext cx="626935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당해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피습을 당할 경우 몬스터의 행동 순서가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캐릭터보다 빨라지게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2838557" y="6000948"/>
            <a:ext cx="6514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피습</a:t>
            </a:r>
            <a:endParaRPr lang="en-US" altLang="ko-KR" sz="1400" dirty="0"/>
          </a:p>
        </p:txBody>
      </p:sp>
      <p:pic>
        <p:nvPicPr>
          <p:cNvPr id="6" name="그림 5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CEE684BE-E4E0-8367-588D-0449FF122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5946" r="24026" b="25945"/>
          <a:stretch/>
        </p:blipFill>
        <p:spPr>
          <a:xfrm>
            <a:off x="3797509" y="2701566"/>
            <a:ext cx="4590853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8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43035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&amp;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예외 경우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3314"/>
              </p:ext>
            </p:extLst>
          </p:nvPr>
        </p:nvGraphicFramePr>
        <p:xfrm>
          <a:off x="2829242" y="1449388"/>
          <a:ext cx="653351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허영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경우에는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허영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1614874" y="5957039"/>
            <a:ext cx="8962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꽃받침</a:t>
            </a:r>
            <a:r>
              <a:rPr lang="en-US" altLang="ko-KR" sz="1400" dirty="0"/>
              <a:t>, </a:t>
            </a:r>
            <a:r>
              <a:rPr lang="ko-KR" altLang="en-US" sz="1400" dirty="0"/>
              <a:t>허영</a:t>
            </a:r>
            <a:r>
              <a:rPr lang="en-US" altLang="ko-KR" sz="1400" dirty="0"/>
              <a:t>, </a:t>
            </a:r>
            <a:r>
              <a:rPr lang="ko-KR" altLang="en-US" sz="1400" dirty="0"/>
              <a:t>터널</a:t>
            </a:r>
            <a:r>
              <a:rPr lang="en-US" altLang="ko-KR" sz="1400" dirty="0"/>
              <a:t>, </a:t>
            </a:r>
            <a:r>
              <a:rPr lang="ko-KR" altLang="en-US" sz="1400" dirty="0"/>
              <a:t>여운</a:t>
            </a:r>
            <a:endParaRPr lang="en-US" altLang="ko-KR" sz="1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B25CFC9-E255-1C32-5181-9BBFDA055B5B}"/>
              </a:ext>
            </a:extLst>
          </p:cNvPr>
          <p:cNvGrpSpPr/>
          <p:nvPr/>
        </p:nvGrpSpPr>
        <p:grpSpPr>
          <a:xfrm>
            <a:off x="1614871" y="3722872"/>
            <a:ext cx="8962252" cy="2187393"/>
            <a:chOff x="276016" y="3712939"/>
            <a:chExt cx="8962252" cy="2187393"/>
          </a:xfrm>
        </p:grpSpPr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5117375" y="3712939"/>
              <a:ext cx="4120893" cy="2187393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BAF057F-9C88-383E-39AC-81C5CA1E6E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016" y="3714160"/>
              <a:ext cx="4817284" cy="2173971"/>
              <a:chOff x="276016" y="1664922"/>
              <a:chExt cx="9358176" cy="4223210"/>
            </a:xfrm>
          </p:grpSpPr>
          <p:pic>
            <p:nvPicPr>
              <p:cNvPr id="13" name="그림 12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0790DD80-AE60-D226-850C-AC1E4151C1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71" t="11959" r="54768" b="24824"/>
              <a:stretch/>
            </p:blipFill>
            <p:spPr>
              <a:xfrm>
                <a:off x="276016" y="1664922"/>
                <a:ext cx="3011939" cy="4223209"/>
              </a:xfrm>
              <a:prstGeom prst="rect">
                <a:avLst/>
              </a:prstGeom>
            </p:spPr>
          </p:pic>
          <p:pic>
            <p:nvPicPr>
              <p:cNvPr id="16" name="그림 15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4A5E3355-4082-9CF4-C4CA-9DD962A3A8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71" t="10998" r="54768" b="27422"/>
              <a:stretch/>
            </p:blipFill>
            <p:spPr>
              <a:xfrm>
                <a:off x="3327661" y="1664923"/>
                <a:ext cx="3091991" cy="4223209"/>
              </a:xfrm>
              <a:prstGeom prst="rect">
                <a:avLst/>
              </a:prstGeom>
            </p:spPr>
          </p:pic>
          <p:pic>
            <p:nvPicPr>
              <p:cNvPr id="18" name="그림 17" descr="스크린샷, PC 게임, 비디오 게임 소프트웨어, 식물이(가) 표시된 사진&#10;&#10;자동 생성된 설명">
                <a:extLst>
                  <a:ext uri="{FF2B5EF4-FFF2-40B4-BE49-F238E27FC236}">
                    <a16:creationId xmlns:a16="http://schemas.microsoft.com/office/drawing/2014/main" id="{713E0A34-C9F1-5E79-BAD1-9C8527CF4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55" r="55550" b="30722"/>
              <a:stretch/>
            </p:blipFill>
            <p:spPr>
              <a:xfrm>
                <a:off x="6459358" y="1664923"/>
                <a:ext cx="3174834" cy="422320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행동 서열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091498"/>
              </p:ext>
            </p:extLst>
          </p:nvPr>
        </p:nvGraphicFramePr>
        <p:xfrm>
          <a:off x="1810861" y="1449388"/>
          <a:ext cx="85702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서열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 캐릭터의 속도에 따른 행동의 순서를 정하는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)+N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서열은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것에서 큰 것 순으로 정해지며 캐릭터들은 해동 서열에 따라서 행동 순서가 정해진다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492AB90-C5BA-26AE-3220-A4E658348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" t="1786" r="90258" b="73419"/>
          <a:stretch/>
        </p:blipFill>
        <p:spPr>
          <a:xfrm>
            <a:off x="4579322" y="3428999"/>
            <a:ext cx="1516678" cy="2879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31B449-90EF-E290-E1CC-E87B3E0C44AA}"/>
              </a:ext>
            </a:extLst>
          </p:cNvPr>
          <p:cNvSpPr txBox="1"/>
          <p:nvPr/>
        </p:nvSpPr>
        <p:spPr>
          <a:xfrm>
            <a:off x="6353175" y="5994709"/>
            <a:ext cx="194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전투 중 행동 순서</a:t>
            </a:r>
            <a:endParaRPr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74242F-638D-A1B0-3BD6-E60E22166587}"/>
              </a:ext>
            </a:extLst>
          </p:cNvPr>
          <p:cNvSpPr/>
          <p:nvPr/>
        </p:nvSpPr>
        <p:spPr>
          <a:xfrm>
            <a:off x="4651374" y="3489437"/>
            <a:ext cx="1349376" cy="28192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AD06A73-D9CE-BF9C-6291-A848EDEDF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109037"/>
              </p:ext>
            </p:extLst>
          </p:nvPr>
        </p:nvGraphicFramePr>
        <p:xfrm>
          <a:off x="6096000" y="3422761"/>
          <a:ext cx="257175" cy="2879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5">
                  <a:extLst>
                    <a:ext uri="{9D8B030D-6E8A-4147-A177-3AD203B41FA5}">
                      <a16:colId xmlns:a16="http://schemas.microsoft.com/office/drawing/2014/main" val="2936568870"/>
                    </a:ext>
                  </a:extLst>
                </a:gridCol>
              </a:tblGrid>
              <a:tr h="9858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679991"/>
                  </a:ext>
                </a:extLst>
              </a:tr>
              <a:tr h="6312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493002"/>
                  </a:ext>
                </a:extLst>
              </a:tr>
              <a:tr h="6312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809934"/>
                  </a:ext>
                </a:extLst>
              </a:tr>
              <a:tr h="6312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89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959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855913"/>
              </p:ext>
            </p:extLst>
          </p:nvPr>
        </p:nvGraphicFramePr>
        <p:xfrm>
          <a:off x="1580844" y="1476947"/>
          <a:ext cx="9551353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단계로 모든 캐릭터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자신에 턴에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발동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보너스 턴을 받아 사용하게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턴과는 별개로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망각의 기억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혼돈의 기억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도전 컨텐츠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에는 라운드가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턴을 받아 행동을 할 수 있으며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 하여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기다리게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행동까지 걸리는 일종의 시간으로 모든 캐릭터는 현재 가장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적은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만큼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감소하고 해당 캐릭터가 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만큼 상승하여 다음 캐릭터가 턴을 받게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 공격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일정한 조건을 달성할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받아 발동되는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사용하는 특수한 스킬로 사용하는 즉시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받아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주기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게임인 스타레일에 존재하는 일종의 시간 제한으로 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4760136E-3CA9-4ACD-3B45-A277076C6150}"/>
              </a:ext>
            </a:extLst>
          </p:cNvPr>
          <p:cNvGrpSpPr/>
          <p:nvPr/>
        </p:nvGrpSpPr>
        <p:grpSpPr>
          <a:xfrm>
            <a:off x="4235793" y="4225227"/>
            <a:ext cx="3720414" cy="2016760"/>
            <a:chOff x="1580844" y="4291965"/>
            <a:chExt cx="3720414" cy="20167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31B449-90EF-E290-E1CC-E87B3E0C44AA}"/>
                </a:ext>
              </a:extLst>
            </p:cNvPr>
            <p:cNvSpPr txBox="1"/>
            <p:nvPr/>
          </p:nvSpPr>
          <p:spPr>
            <a:xfrm>
              <a:off x="3352800" y="6000948"/>
              <a:ext cx="1948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현재 행동 수치</a:t>
              </a:r>
              <a:endParaRPr lang="en-US" altLang="ko-KR" sz="1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8F66FD2-95F5-101F-4EDF-0F889EB6A91C}"/>
                </a:ext>
              </a:extLst>
            </p:cNvPr>
            <p:cNvGrpSpPr/>
            <p:nvPr/>
          </p:nvGrpSpPr>
          <p:grpSpPr>
            <a:xfrm>
              <a:off x="1580844" y="4291965"/>
              <a:ext cx="1771956" cy="2016760"/>
              <a:chOff x="1580844" y="4291965"/>
              <a:chExt cx="1771956" cy="201676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492AB90-C5BA-26AE-3220-A4E6583489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97" t="1786" r="90258" b="73419"/>
              <a:stretch/>
            </p:blipFill>
            <p:spPr>
              <a:xfrm>
                <a:off x="1580844" y="4291965"/>
                <a:ext cx="1062176" cy="201676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1881018-DD40-87BE-373A-21FA90FD9449}"/>
                  </a:ext>
                </a:extLst>
              </p:cNvPr>
              <p:cNvSpPr/>
              <p:nvPr/>
            </p:nvSpPr>
            <p:spPr>
              <a:xfrm>
                <a:off x="2136379" y="5188613"/>
                <a:ext cx="418285" cy="18301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" name="연결선: 꺾임 7">
                <a:extLst>
                  <a:ext uri="{FF2B5EF4-FFF2-40B4-BE49-F238E27FC236}">
                    <a16:creationId xmlns:a16="http://schemas.microsoft.com/office/drawing/2014/main" id="{77DBE50C-AE42-DDDF-2B82-F08EAD5513C3}"/>
                  </a:ext>
                </a:extLst>
              </p:cNvPr>
              <p:cNvCxnSpPr>
                <a:cxnSpLocks/>
                <a:stCxn id="7" idx="3"/>
                <a:endCxn id="13" idx="1"/>
              </p:cNvCxnSpPr>
              <p:nvPr/>
            </p:nvCxnSpPr>
            <p:spPr>
              <a:xfrm>
                <a:off x="2554664" y="5280120"/>
                <a:ext cx="798136" cy="874717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AAB99AA-2EC0-73EA-A39D-7CE71720283E}"/>
                  </a:ext>
                </a:extLst>
              </p:cNvPr>
              <p:cNvSpPr/>
              <p:nvPr/>
            </p:nvSpPr>
            <p:spPr>
              <a:xfrm>
                <a:off x="2136379" y="5647735"/>
                <a:ext cx="418285" cy="18301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B37452-ADA5-F826-9C96-DEE7F2B1ECC9}"/>
                  </a:ext>
                </a:extLst>
              </p:cNvPr>
              <p:cNvSpPr/>
              <p:nvPr/>
            </p:nvSpPr>
            <p:spPr>
              <a:xfrm>
                <a:off x="2136379" y="6106857"/>
                <a:ext cx="418285" cy="18301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05A0E41D-6F21-B4CA-A490-3B8757D8FA6D}"/>
                  </a:ext>
                </a:extLst>
              </p:cNvPr>
              <p:cNvCxnSpPr>
                <a:cxnSpLocks/>
                <a:stCxn id="9" idx="3"/>
                <a:endCxn id="13" idx="1"/>
              </p:cNvCxnSpPr>
              <p:nvPr/>
            </p:nvCxnSpPr>
            <p:spPr>
              <a:xfrm>
                <a:off x="2554664" y="5739242"/>
                <a:ext cx="798136" cy="41559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6E2E2281-348F-7544-7ED4-BB2A6C1854A5}"/>
                  </a:ext>
                </a:extLst>
              </p:cNvPr>
              <p:cNvCxnSpPr>
                <a:cxnSpLocks/>
                <a:stCxn id="11" idx="3"/>
                <a:endCxn id="13" idx="1"/>
              </p:cNvCxnSpPr>
              <p:nvPr/>
            </p:nvCxnSpPr>
            <p:spPr>
              <a:xfrm flipV="1">
                <a:off x="2554664" y="6154837"/>
                <a:ext cx="798136" cy="43527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07879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75893"/>
              </p:ext>
            </p:extLst>
          </p:nvPr>
        </p:nvGraphicFramePr>
        <p:xfrm>
          <a:off x="1580844" y="1476947"/>
          <a:ext cx="955135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캐릭터나 모든 몬스터가 전멸을 하거나 특정 조건을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0654" y="2459323"/>
            <a:ext cx="6890692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885095"/>
              </p:ext>
            </p:extLst>
          </p:nvPr>
        </p:nvGraphicFramePr>
        <p:xfrm>
          <a:off x="2093436" y="164866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714308"/>
              </p:ext>
            </p:extLst>
          </p:nvPr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48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241647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스타레일에 몬스터가 가지고 있는 일종의 보호막으로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피해를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행동 게이지가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00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784773"/>
              </p:ext>
            </p:extLst>
          </p:nvPr>
        </p:nvGraphicFramePr>
        <p:xfrm>
          <a:off x="2002948" y="2182131"/>
          <a:ext cx="81861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속성이자 해당 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속성이 몬스터를 공략할 때 가장 효과적인 속성이라는 의미이다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3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19C2-2CC7-4F56-9BDD-4EFA0ABF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85" y="1439863"/>
            <a:ext cx="3261977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08C853C-6D2D-4899-B6DE-B1946F537D98}"/>
              </a:ext>
            </a:extLst>
          </p:cNvPr>
          <p:cNvSpPr>
            <a:spLocks noChangeAspect="1"/>
          </p:cNvSpPr>
          <p:nvPr/>
        </p:nvSpPr>
        <p:spPr>
          <a:xfrm>
            <a:off x="1572036" y="245242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EC7E06-9A3E-4E97-8AA3-8D4AE6A59F16}"/>
              </a:ext>
            </a:extLst>
          </p:cNvPr>
          <p:cNvSpPr>
            <a:spLocks noChangeAspect="1"/>
          </p:cNvSpPr>
          <p:nvPr/>
        </p:nvSpPr>
        <p:spPr>
          <a:xfrm>
            <a:off x="1572034" y="340034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412B3C8-A611-4BEC-9883-637967620FBB}"/>
              </a:ext>
            </a:extLst>
          </p:cNvPr>
          <p:cNvSpPr>
            <a:spLocks noChangeAspect="1"/>
          </p:cNvSpPr>
          <p:nvPr/>
        </p:nvSpPr>
        <p:spPr>
          <a:xfrm>
            <a:off x="1572034" y="4347771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8648719-3779-4814-BBCD-6B0A6B6E3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76808"/>
              </p:ext>
            </p:extLst>
          </p:nvPr>
        </p:nvGraphicFramePr>
        <p:xfrm>
          <a:off x="3787288" y="1740196"/>
          <a:ext cx="688352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52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6532775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몬스터에게 데미지가 발생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데미지의 속성이 약점 속성인가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강인도 감소량에 따라서 강인도가 감소한다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C478593A-971C-4ABA-ADAC-78E041B71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869454"/>
              </p:ext>
            </p:extLst>
          </p:nvPr>
        </p:nvGraphicFramePr>
        <p:xfrm>
          <a:off x="4783162" y="3614641"/>
          <a:ext cx="605409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3926205">
                  <a:extLst>
                    <a:ext uri="{9D8B030D-6E8A-4147-A177-3AD203B41FA5}">
                      <a16:colId xmlns:a16="http://schemas.microsoft.com/office/drawing/2014/main" val="1909518257"/>
                    </a:ext>
                  </a:extLst>
                </a:gridCol>
                <a:gridCol w="1221105">
                  <a:extLst>
                    <a:ext uri="{9D8B030D-6E8A-4147-A177-3AD203B41FA5}">
                      <a16:colId xmlns:a16="http://schemas.microsoft.com/office/drawing/2014/main" val="203760229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타입별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강인도 감소치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대략적인 수치이다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406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강인도 감소치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82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 대상을 타겟으로 하는 기본 공격이다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를 소모하여 단일 대상을 타겟으로 하는 필살기다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확산형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대상과 대상 양옆을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60,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247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모든 대상을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584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대상을 타겟으로 하고 랜덤 대상에게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 반복한다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첫 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후속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19145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E2E1D02-6C55-460A-8AC2-768B720D3FE6}"/>
              </a:ext>
            </a:extLst>
          </p:cNvPr>
          <p:cNvSpPr txBox="1"/>
          <p:nvPr/>
        </p:nvSpPr>
        <p:spPr>
          <a:xfrm>
            <a:off x="3787288" y="3024303"/>
            <a:ext cx="6980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감소량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행동별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감소치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’×(1+0.01×’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격파 효율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’)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약점 격파 효율은 </a:t>
            </a:r>
            <a:r>
              <a:rPr lang="ko-KR" altLang="en-US" sz="100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로그라이크</a:t>
            </a:r>
            <a:r>
              <a:rPr lang="ko-KR" altLang="en-US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컨텐츠인 시뮬레이션 우주 등에서 획득할 수 있다</a:t>
            </a:r>
            <a:r>
              <a:rPr lang="en-US" altLang="ko-KR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F08E1-B63C-4F7C-8506-5937E8292CE6}"/>
              </a:ext>
            </a:extLst>
          </p:cNvPr>
          <p:cNvSpPr txBox="1"/>
          <p:nvPr/>
        </p:nvSpPr>
        <p:spPr>
          <a:xfrm>
            <a:off x="6096000" y="5586533"/>
            <a:ext cx="4741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필살기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게이지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캐릭터가 행동을 하거나 피격 당했을 경우 상승하는 게이지로 게이지가 최대치에 달성할 경우 원하는 순간에 필살기를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FD342-A803-4066-A22A-829DD7509B38}"/>
              </a:ext>
            </a:extLst>
          </p:cNvPr>
          <p:cNvSpPr txBox="1"/>
          <p:nvPr/>
        </p:nvSpPr>
        <p:spPr>
          <a:xfrm>
            <a:off x="3787288" y="2654596"/>
            <a:ext cx="6980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최종 데미지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기본 데미지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치명타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 증가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저항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방어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받는 피해 증가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 감소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피해 감소 계수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 약점 격파 상태가 아닐 경우 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0.9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이며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,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약점 격파 상태일 경우 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1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이다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00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8256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될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하게된다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19016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935766"/>
              </p:ext>
            </p:extLst>
          </p:nvPr>
        </p:nvGraphicFramePr>
        <p:xfrm>
          <a:off x="1566386" y="1449388"/>
          <a:ext cx="9059228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942247"/>
              </p:ext>
            </p:extLst>
          </p:nvPr>
        </p:nvGraphicFramePr>
        <p:xfrm>
          <a:off x="1653472" y="3208973"/>
          <a:ext cx="8972143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110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299622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14354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052702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087817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747538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55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A6F84-BD67-44FC-8CD0-F622A83E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99" y="1449388"/>
            <a:ext cx="2717480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060210-68FA-44CD-B210-D8C8A5DB15CA}"/>
              </a:ext>
            </a:extLst>
          </p:cNvPr>
          <p:cNvSpPr>
            <a:spLocks noChangeAspect="1"/>
          </p:cNvSpPr>
          <p:nvPr/>
        </p:nvSpPr>
        <p:spPr>
          <a:xfrm>
            <a:off x="2123465" y="2291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AE88FC-9293-4F7D-B1FC-BF7F201E07EE}"/>
              </a:ext>
            </a:extLst>
          </p:cNvPr>
          <p:cNvSpPr>
            <a:spLocks noChangeAspect="1"/>
          </p:cNvSpPr>
          <p:nvPr/>
        </p:nvSpPr>
        <p:spPr>
          <a:xfrm>
            <a:off x="2140099" y="3056157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116842-3271-431D-87E9-FEAEDA2BBD99}"/>
              </a:ext>
            </a:extLst>
          </p:cNvPr>
          <p:cNvSpPr>
            <a:spLocks noChangeAspect="1"/>
          </p:cNvSpPr>
          <p:nvPr/>
        </p:nvSpPr>
        <p:spPr>
          <a:xfrm>
            <a:off x="2140099" y="387905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A5372A-AAE5-4781-A880-0379436C535F}"/>
              </a:ext>
            </a:extLst>
          </p:cNvPr>
          <p:cNvSpPr>
            <a:spLocks noChangeAspect="1"/>
          </p:cNvSpPr>
          <p:nvPr/>
        </p:nvSpPr>
        <p:spPr>
          <a:xfrm>
            <a:off x="2140099" y="4662927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70217320-AE19-46ED-9C7B-009C70B58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00000"/>
              </p:ext>
            </p:extLst>
          </p:nvPr>
        </p:nvGraphicFramePr>
        <p:xfrm>
          <a:off x="4970585" y="1917470"/>
          <a:ext cx="524891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4905693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강인도가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 되었는가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몬스터에게 격파 피해를 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행동 게이지가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25%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감소한다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023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강인도가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되 피해 속성에 따른 속성별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디버프가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발생한다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88E9AE9-F350-43CF-833B-4C31BB7C5E76}"/>
              </a:ext>
            </a:extLst>
          </p:cNvPr>
          <p:cNvSpPr txBox="1"/>
          <p:nvPr/>
        </p:nvSpPr>
        <p:spPr>
          <a:xfrm>
            <a:off x="5504936" y="3186370"/>
            <a:ext cx="4721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19946A-0BA1-4DB8-98A7-253DFFB57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479280"/>
              </p:ext>
            </p:extLst>
          </p:nvPr>
        </p:nvGraphicFramePr>
        <p:xfrm>
          <a:off x="4705474" y="3634105"/>
          <a:ext cx="5521324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864190338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628560878"/>
                    </a:ext>
                  </a:extLst>
                </a:gridCol>
                <a:gridCol w="1950402">
                  <a:extLst>
                    <a:ext uri="{9D8B030D-6E8A-4147-A177-3AD203B41FA5}">
                      <a16:colId xmlns:a16="http://schemas.microsoft.com/office/drawing/2014/main" val="372344450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231242003"/>
                    </a:ext>
                  </a:extLst>
                </a:gridCol>
                <a:gridCol w="1963102">
                  <a:extLst>
                    <a:ext uri="{9D8B030D-6E8A-4147-A177-3AD203B41FA5}">
                      <a16:colId xmlns:a16="http://schemas.microsoft.com/office/drawing/2014/main" val="1813844197"/>
                    </a:ext>
                  </a:extLst>
                </a:gridCol>
              </a:tblGrid>
              <a:tr h="122175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18558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턴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189655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16/7%(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250916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329059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18491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613145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705756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307377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600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49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Pages>7</Pages>
  <Words>2793</Words>
  <Characters>0</Characters>
  <Application>Microsoft Office PowerPoint</Application>
  <DocSecurity>0</DocSecurity>
  <PresentationFormat>와이드스크린</PresentationFormat>
  <Lines>0</Lines>
  <Paragraphs>417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붕괴:스타레일 속성&amp;강인도 시스템 역기획서</vt:lpstr>
      <vt:lpstr>개요</vt:lpstr>
      <vt:lpstr>속성</vt:lpstr>
      <vt:lpstr>강인도</vt:lpstr>
      <vt:lpstr>약점 속성</vt:lpstr>
      <vt:lpstr>강인도 피해 차트</vt:lpstr>
      <vt:lpstr>약점 격파 상태</vt:lpstr>
      <vt:lpstr>격파 효과</vt:lpstr>
      <vt:lpstr>약점 격파 차트</vt:lpstr>
      <vt:lpstr>약점 격파 상태 차트</vt:lpstr>
      <vt:lpstr>-</vt:lpstr>
      <vt:lpstr>전투 단계</vt:lpstr>
      <vt:lpstr>사전 준비 단계</vt:lpstr>
      <vt:lpstr>사전 준비 단계-비술</vt:lpstr>
      <vt:lpstr>사전 준비 단계-HP&amp;필살기 에너지</vt:lpstr>
      <vt:lpstr>사전 준비 단계-소비 아이템</vt:lpstr>
      <vt:lpstr>전투 개시 단계</vt:lpstr>
      <vt:lpstr>전투 개시 단계-선제 공격</vt:lpstr>
      <vt:lpstr>전투 개시 단계-피습</vt:lpstr>
      <vt:lpstr>전투 개시 단계-예외 경우</vt:lpstr>
      <vt:lpstr>행동 서열 단계</vt:lpstr>
      <vt:lpstr>전투 단계-턴</vt:lpstr>
      <vt:lpstr>전투 종료 단계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584</cp:revision>
  <dcterms:modified xsi:type="dcterms:W3CDTF">2024-04-21T20:49:18Z</dcterms:modified>
  <cp:version>9.103.97.45139</cp:version>
</cp:coreProperties>
</file>